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1"/>
    <a:srgbClr val="003B7E"/>
    <a:srgbClr val="FF6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A77A2-D0E7-4ECD-815E-D2BBDE2894B9}" v="103" dt="2021-10-29T04:38:39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7" autoAdjust="0"/>
    <p:restoredTop sz="95091"/>
  </p:normalViewPr>
  <p:slideViewPr>
    <p:cSldViewPr snapToGrid="0" snapToObjects="1">
      <p:cViewPr varScale="1">
        <p:scale>
          <a:sx n="119" d="100"/>
          <a:sy n="119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CCAA6-1FB1-EE48-960B-1E72926DC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8E292-BCF2-3741-BC21-BBE373C7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zh-CN"/>
              <a:t>Click to edit Master subtitle style</a:t>
            </a:r>
            <a:endParaRPr kumimoji="1"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BD8C-6757-FE40-9483-4F2D65D0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88450-2AAB-6046-89D6-F7D31E10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E0619-499D-3B41-A10A-9560993A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163677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2B83-48A1-7B4A-880D-E0E5DEF4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E65C0-C858-4648-A37A-B6771299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23BF-6619-4A4B-8458-9FFF2BD4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C9C3F-5EF5-884F-9418-EAD4DE00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CAE4-0218-974B-A731-99A4E81C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260375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EA4D7-8CFC-7442-AD47-291A8A4E2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C9550-0DA8-2B4D-961F-F3940A849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48AA-B64D-DA41-A521-3D5FE77D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12C5-47B0-6541-BA83-9781E21C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23EEC-1E9D-2044-A3A6-CD624576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294223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A8D0-046D-E941-A271-9A84090A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11F41-C825-5D49-BEAC-82957F34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869E-E0AC-FD45-AD2D-DDBEBF73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6444-7518-D341-BD27-B1726A32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0D21B-C1FB-E648-8BC5-7AAAA5A4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394147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AEA8-A05F-224E-837C-077B0B44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6B4D6-A4ED-654D-9568-72144FB48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FC5D-BF50-D149-A98B-549FF8A3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3F92F-BDE1-A045-8B97-1E4F4B46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D0541-0D17-9E44-8A6E-1A48DE9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12453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A02A-A462-3742-A6A2-E7879BF9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31E7-7C69-BD4A-B303-C1CF6C276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05EA0-3B88-1E4E-846B-17844F3D1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4B4F5-5E55-9B4B-AE32-922BA62B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0CAA9-5B6B-E247-9190-D24EE926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9BD4F-9048-3C41-A993-4435605B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12548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BADE-3FCD-7645-B4A4-72222D14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57D7-E47D-0242-B5F6-793DD0FE9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8473C-7F51-1941-94EA-A2E5BEFD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45699-2821-D648-B365-2F7DCF1E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AFF1A-DFD4-4D4C-BFD1-58DEF0C6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2B5E2-7353-3945-9DDA-5D1D81F8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EF9D4-794F-F74F-AC28-CC7F0681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0802C-CA01-DC49-B2DD-7DE0B396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305980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AAA6-3D46-514A-BD10-D5693500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83441-2DBC-7E40-BF3C-C495BE2B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944C-A93C-B24B-A973-EB332A2D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E4B7-DEDD-1C4C-B03A-13459360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8485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6F8D2-4544-9A4C-BD23-02CE5AF4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2C875-79DA-1444-B968-0EAADA47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9D0BE-853D-A240-B957-6CD6C32E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120164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73C3-B164-3047-B89D-9A7B11AD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0ABD-2458-4B44-8A22-3EA834B2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8679D-F2F8-8048-A283-66007CDED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730B8-4D79-C649-A0A8-32B9D89B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10BB-2F0E-E24F-A5DD-4EB3C9D8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3E490-A8CF-9947-A981-79EC009B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175068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24F4-1DC3-8E44-81D9-3AC5EFE0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029E2-70A7-3044-8DEF-95213421B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1499C-19FD-ED49-A7CA-29D55813F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E6FF3-82D5-C940-A090-DED2C113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A4F0-F2AF-1B40-8DB0-BF4BA19A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29E6-9321-4944-B909-C94CE612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102656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0E0BF-3DB2-B64C-83D9-AD18155D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/>
              <a:t>Click to edit Master title style</a:t>
            </a:r>
            <a:endParaRPr kumimoji="1"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B7D0D-9858-FC41-813F-4390966E4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D8A8-B022-5249-BF7A-2F175013F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A052-E1E0-E849-A2E8-04124379C134}" type="datetimeFigureOut">
              <a:rPr kumimoji="1" lang="zh-CN" altLang="en-US" smtClean="0"/>
              <a:t>2024/9/18</a:t>
            </a:fld>
            <a:endParaRPr kumimoji="1"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6D2E-E9D4-8940-A261-6EE9E1CB7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9EF7-8A3A-6644-B5A7-B32307484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999E-08FD-F241-AFF0-DD9D6B063AD3}" type="slidenum">
              <a:rPr kumimoji="1" lang="en-CN" altLang="en-US" smtClean="0"/>
              <a:t>‹#›</a:t>
            </a:fld>
            <a:endParaRPr kumimoji="1" lang="en-CN"/>
          </a:p>
        </p:txBody>
      </p:sp>
    </p:spTree>
    <p:extLst>
      <p:ext uri="{BB962C8B-B14F-4D97-AF65-F5344CB8AC3E}">
        <p14:creationId xmlns:p14="http://schemas.microsoft.com/office/powerpoint/2010/main" val="124595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17DF-7B22-284F-8DDD-09560931B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2845"/>
            <a:ext cx="12364871" cy="2387600"/>
          </a:xfrm>
        </p:spPr>
        <p:txBody>
          <a:bodyPr>
            <a:normAutofit/>
          </a:bodyPr>
          <a:lstStyle/>
          <a:p>
            <a:r>
              <a:rPr kumimoji="1" lang="en-US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A3DE7-806F-7B40-AA46-01EA58F5A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318" y="3966161"/>
            <a:ext cx="8846126" cy="1991294"/>
          </a:xfrm>
        </p:spPr>
        <p:txBody>
          <a:bodyPr>
            <a:normAutofit/>
          </a:bodyPr>
          <a:lstStyle/>
          <a:p>
            <a:r>
              <a:rPr kumimoji="1" lang="en-US" dirty="0">
                <a:latin typeface="Avenir Book" panose="02000503020000020003" pitchFamily="2" charset="0"/>
              </a:rPr>
              <a:t>2024.05.07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34DFE-8873-3E45-8FE3-686B1AAA140B}"/>
              </a:ext>
            </a:extLst>
          </p:cNvPr>
          <p:cNvSpPr/>
          <p:nvPr/>
        </p:nvSpPr>
        <p:spPr>
          <a:xfrm>
            <a:off x="623153" y="3473384"/>
            <a:ext cx="10682457" cy="186043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E9CA3-528E-4849-BA75-CA84402195ED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F5CCC-D082-4784-AF7C-AA273D20437C}"/>
              </a:ext>
            </a:extLst>
          </p:cNvPr>
          <p:cNvSpPr txBox="1"/>
          <p:nvPr/>
        </p:nvSpPr>
        <p:spPr>
          <a:xfrm>
            <a:off x="4818726" y="6482780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judewang</a:t>
            </a:r>
            <a:r>
              <a:rPr lang="en-US" dirty="0">
                <a:solidFill>
                  <a:schemeClr val="bg1"/>
                </a:solidFill>
              </a:rPr>
              <a:t>@zju.edu.cn</a:t>
            </a:r>
          </a:p>
        </p:txBody>
      </p:sp>
    </p:spTree>
    <p:extLst>
      <p:ext uri="{BB962C8B-B14F-4D97-AF65-F5344CB8AC3E}">
        <p14:creationId xmlns:p14="http://schemas.microsoft.com/office/powerpoint/2010/main" val="6744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3" cy="5050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737937" y="2226892"/>
            <a:ext cx="4641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Extract the detail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)−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</a:p>
          <a:p>
            <a:r>
              <a:rPr lang="en-US" dirty="0">
                <a:solidFill>
                  <a:srgbClr val="4E4E4E"/>
                </a:solidFill>
                <a:latin typeface="KaTeX_Main"/>
              </a:rPr>
              <a:t>e).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Iterate a-d step with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)←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until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is zero-mean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or some stopping criteria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The resulting </a:t>
            </a:r>
            <a:r>
              <a:rPr lang="en-US" b="0" i="1" dirty="0">
                <a:solidFill>
                  <a:srgbClr val="FF6501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FF6501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FF6501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FF6501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FF6501"/>
                </a:solidFill>
                <a:effectLst/>
                <a:latin typeface="Source Sans Pro" panose="020B0503030403020204" pitchFamily="34" charset="0"/>
              </a:rPr>
              <a:t>is </a:t>
            </a:r>
            <a:r>
              <a:rPr lang="en-US" b="1" i="0" dirty="0">
                <a:solidFill>
                  <a:srgbClr val="FF6501"/>
                </a:solidFill>
                <a:effectLst/>
                <a:latin typeface="Source Sans Pro" panose="020B0503030403020204" pitchFamily="34" charset="0"/>
              </a:rPr>
              <a:t>the intrinsic mode function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(IMF)</a:t>
            </a:r>
          </a:p>
          <a:p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3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2" cy="5050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449179" y="2226892"/>
            <a:ext cx="5165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e). Iterate above steps on the residue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)−</a:t>
            </a:r>
            <a:r>
              <a:rPr lang="en-US" b="0" i="0" dirty="0">
                <a:solidFill>
                  <a:srgbClr val="4E4E4E"/>
                </a:solidFill>
                <a:effectLst/>
                <a:latin typeface="KaTeX_Size1"/>
              </a:rPr>
              <a:t>∑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ci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Until some stopping criteria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Peak Frequency is low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Residuum signal is just a constant, monotonic, or just have 1 extremum</a:t>
            </a:r>
          </a:p>
          <a:p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B066A-F3E1-4AFB-9C03-8806E3DF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09" y="1003790"/>
            <a:ext cx="7058526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A929FC-CB82-4709-AE08-331A35F2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14" y="4678184"/>
            <a:ext cx="4702695" cy="1597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Introduction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(Empirical Mode Decomposition, EMD)</a:t>
            </a:r>
            <a:r>
              <a:rPr lang="zh-CN" altLang="en-US" dirty="0"/>
              <a:t>经验模态分解用于</a:t>
            </a:r>
            <a:r>
              <a:rPr lang="zh-CN" altLang="en-US" b="1" dirty="0">
                <a:solidFill>
                  <a:srgbClr val="FF6501"/>
                </a:solidFill>
              </a:rPr>
              <a:t>非平稳</a:t>
            </a:r>
            <a:r>
              <a:rPr lang="zh-CN" altLang="en-US" b="1" dirty="0">
                <a:solidFill>
                  <a:srgbClr val="003B7E"/>
                </a:solidFill>
              </a:rPr>
              <a:t>非线性</a:t>
            </a:r>
            <a:r>
              <a:rPr lang="zh-CN" altLang="en-US" dirty="0"/>
              <a:t>信号处理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EMD</a:t>
            </a:r>
            <a:r>
              <a:rPr lang="zh-CN" altLang="en-US" dirty="0"/>
              <a:t>中，认为频率的实质是通过极值点反映的振荡的激烈程度，并通过这种瞬时频率将信号分解为若干</a:t>
            </a:r>
            <a:r>
              <a:rPr lang="zh-CN" altLang="en-US" b="1" dirty="0">
                <a:solidFill>
                  <a:srgbClr val="003B7E"/>
                </a:solidFill>
              </a:rPr>
              <a:t>本征模态函数</a:t>
            </a:r>
            <a:r>
              <a:rPr lang="zh-CN" altLang="en-US" dirty="0"/>
              <a:t>（</a:t>
            </a:r>
            <a:r>
              <a:rPr lang="en-US" altLang="zh-CN" dirty="0"/>
              <a:t>IMF:</a:t>
            </a:r>
            <a:r>
              <a:rPr lang="zh-CN" altLang="en-US" dirty="0"/>
              <a:t> </a:t>
            </a:r>
            <a:r>
              <a:rPr lang="en-US" altLang="zh-CN" dirty="0"/>
              <a:t>Intrinsic</a:t>
            </a:r>
            <a:r>
              <a:rPr lang="zh-CN" altLang="en-US" dirty="0"/>
              <a:t> </a:t>
            </a:r>
            <a:r>
              <a:rPr lang="en-US" altLang="zh-CN" dirty="0"/>
              <a:t>Mode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相较于</a:t>
            </a:r>
            <a:r>
              <a:rPr lang="en-US" altLang="zh-CN" dirty="0"/>
              <a:t>STFT</a:t>
            </a:r>
            <a:r>
              <a:rPr lang="zh-CN" altLang="en-US" dirty="0"/>
              <a:t>，小波变换等非平稳信号频谱分析工具，</a:t>
            </a:r>
            <a:r>
              <a:rPr lang="en-US" altLang="zh-CN" dirty="0"/>
              <a:t>EMD</a:t>
            </a:r>
            <a:r>
              <a:rPr lang="zh-CN" altLang="en-US" b="1" dirty="0">
                <a:solidFill>
                  <a:schemeClr val="accent2"/>
                </a:solidFill>
              </a:rPr>
              <a:t>不存在人为设定参数</a:t>
            </a:r>
            <a:r>
              <a:rPr lang="zh-CN" altLang="en-US" dirty="0"/>
              <a:t>，一切基于信号的数据，因此被称为</a:t>
            </a:r>
            <a:r>
              <a:rPr lang="en-US" altLang="zh-CN" dirty="0"/>
              <a:t>Empirical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EMD</a:t>
            </a:r>
            <a:r>
              <a:rPr lang="zh-CN" altLang="en-US" dirty="0"/>
              <a:t>是</a:t>
            </a:r>
            <a:r>
              <a:rPr lang="en-US" altLang="zh-CN" dirty="0"/>
              <a:t>HHT</a:t>
            </a:r>
            <a:r>
              <a:rPr lang="zh-CN" altLang="en-US" dirty="0"/>
              <a:t>的一部分，也可以单独来使用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EC57A7-0121-4395-A571-F4262B18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789" y="46286"/>
            <a:ext cx="5054546" cy="30318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99A3B1-1332-4D46-B391-29EF373C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37" y="3257561"/>
            <a:ext cx="5381050" cy="15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8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7ED4BC-CBD1-458C-AEB9-BEDFF268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39" y="258474"/>
            <a:ext cx="3033612" cy="581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16BB04-A580-4A38-A24B-A148EE5A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231" y="3629631"/>
            <a:ext cx="2915102" cy="8469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DD66B7-CC5F-4565-9E01-DF3E9AB8394D}"/>
              </a:ext>
            </a:extLst>
          </p:cNvPr>
          <p:cNvSpPr txBox="1"/>
          <p:nvPr/>
        </p:nvSpPr>
        <p:spPr>
          <a:xfrm>
            <a:off x="592143" y="1136137"/>
            <a:ext cx="59946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Identify all extrema of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Create an envelope of minima and maxima from the array of minima and maxima.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Interpolate the value of minima and maxima to create an envelope of minima and maxima using a cubic spline.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maxima envelope: </a:t>
            </a:r>
            <a:r>
              <a:rPr lang="en-US" b="0" i="1" dirty="0" err="1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 err="1">
                <a:solidFill>
                  <a:srgbClr val="4E4E4E"/>
                </a:solidFill>
                <a:effectLst/>
                <a:latin typeface="KaTeX_Main"/>
              </a:rPr>
              <a:t>max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minima envelope: </a:t>
            </a:r>
            <a:r>
              <a:rPr lang="en-US" b="0" i="1" dirty="0" err="1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 err="1">
                <a:solidFill>
                  <a:srgbClr val="4E4E4E"/>
                </a:solidFill>
                <a:effectLst/>
                <a:latin typeface="KaTeX_Main"/>
              </a:rPr>
              <a:t>min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Compute the mean from the envelope of minima and maxima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)=2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>
                <a:solidFill>
                  <a:srgbClr val="4E4E4E"/>
                </a:solidFill>
                <a:effectLst/>
                <a:latin typeface="KaTeX_Main"/>
              </a:rPr>
              <a:t>max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 err="1">
                <a:solidFill>
                  <a:srgbClr val="4E4E4E"/>
                </a:solidFill>
                <a:effectLst/>
                <a:latin typeface="KaTeX_Main"/>
              </a:rPr>
              <a:t>min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)​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Extract the detail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)−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Iterate 1-4 with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)←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until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is zero-mean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or some stopping criteria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The resulting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is the intrinsic mode function (IMF)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Iterate 1-5 on the residue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)−</a:t>
            </a:r>
            <a:r>
              <a:rPr lang="en-US" b="0" i="0" dirty="0">
                <a:solidFill>
                  <a:srgbClr val="4E4E4E"/>
                </a:solidFill>
                <a:effectLst/>
                <a:latin typeface="KaTeX_Size1"/>
              </a:rPr>
              <a:t>∑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ci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Until some stopping criteria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Peak Frequency is low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Residuum signal is just a constant, monotonic, or just have 1 extremum</a:t>
            </a:r>
          </a:p>
        </p:txBody>
      </p:sp>
    </p:spTree>
    <p:extLst>
      <p:ext uri="{BB962C8B-B14F-4D97-AF65-F5344CB8AC3E}">
        <p14:creationId xmlns:p14="http://schemas.microsoft.com/office/powerpoint/2010/main" val="224171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4" cy="5050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737937" y="2226892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a). Signal Input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F5596-C83B-4A1B-95DB-B7E7E5B86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76" y="3211784"/>
            <a:ext cx="4852736" cy="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4" cy="5050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737937" y="222689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Identify all extrema of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0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4" cy="505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737937" y="2226892"/>
            <a:ext cx="3834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Create an envelope of minima and maxima from the array of minima and maxima.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Interpolate the value of minima and maxima to create an envelope of minima and maxima using a cubic spline.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maxima envelope: </a:t>
            </a:r>
            <a:r>
              <a:rPr lang="en-US" b="0" i="1" dirty="0" err="1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 err="1">
                <a:solidFill>
                  <a:srgbClr val="4E4E4E"/>
                </a:solidFill>
                <a:effectLst/>
                <a:latin typeface="KaTeX_Main"/>
              </a:rPr>
              <a:t>max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minima envelope: </a:t>
            </a:r>
            <a:r>
              <a:rPr lang="en-US" b="0" i="1" dirty="0" err="1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 err="1">
                <a:solidFill>
                  <a:srgbClr val="4E4E4E"/>
                </a:solidFill>
                <a:effectLst/>
                <a:latin typeface="KaTeX_Main"/>
              </a:rPr>
              <a:t>min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14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3" cy="505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737937" y="2226892"/>
            <a:ext cx="383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Compute the mean from the envelope of minima and maxima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)=2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>
                <a:solidFill>
                  <a:srgbClr val="4E4E4E"/>
                </a:solidFill>
                <a:effectLst/>
                <a:latin typeface="KaTeX_Main"/>
              </a:rPr>
              <a:t>max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)+</a:t>
            </a:r>
            <a:r>
              <a:rPr lang="en-US" b="0" i="1" dirty="0" err="1">
                <a:solidFill>
                  <a:srgbClr val="4E4E4E"/>
                </a:solidFill>
                <a:effectLst/>
                <a:latin typeface="KaTeX_Math"/>
              </a:rPr>
              <a:t>e</a:t>
            </a:r>
            <a:r>
              <a:rPr lang="en-US" sz="1200" b="0" i="0" dirty="0" err="1">
                <a:solidFill>
                  <a:srgbClr val="4E4E4E"/>
                </a:solidFill>
                <a:effectLst/>
                <a:latin typeface="KaTeX_Main"/>
              </a:rPr>
              <a:t>min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​(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)​</a:t>
            </a:r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6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3" cy="5050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737937" y="2226892"/>
            <a:ext cx="4641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Extract the detail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)−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</a:p>
          <a:p>
            <a:r>
              <a:rPr lang="en-US" dirty="0">
                <a:solidFill>
                  <a:srgbClr val="4E4E4E"/>
                </a:solidFill>
                <a:latin typeface="KaTeX_Main"/>
              </a:rPr>
              <a:t>e).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Iterate a-d step with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)←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until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is zero-mean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or some stopping criteria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The resulting </a:t>
            </a:r>
            <a:r>
              <a:rPr lang="en-US" b="0" i="1" dirty="0">
                <a:solidFill>
                  <a:srgbClr val="FF6501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FF6501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FF6501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FF6501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FF6501"/>
                </a:solidFill>
                <a:effectLst/>
                <a:latin typeface="Source Sans Pro" panose="020B0503030403020204" pitchFamily="34" charset="0"/>
              </a:rPr>
              <a:t>is </a:t>
            </a:r>
            <a:r>
              <a:rPr lang="en-US" b="1" i="0" dirty="0">
                <a:solidFill>
                  <a:srgbClr val="FF6501"/>
                </a:solidFill>
                <a:effectLst/>
                <a:latin typeface="Source Sans Pro" panose="020B0503030403020204" pitchFamily="34" charset="0"/>
              </a:rPr>
              <a:t>the intrinsic mode function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(IMF)</a:t>
            </a:r>
          </a:p>
          <a:p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8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FF14-35DC-714D-8A1B-C345FEA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6" y="165694"/>
            <a:ext cx="5596806" cy="838096"/>
          </a:xfrm>
        </p:spPr>
        <p:txBody>
          <a:bodyPr>
            <a:normAutofit/>
          </a:bodyPr>
          <a:lstStyle/>
          <a:p>
            <a:r>
              <a:rPr kumimoji="1" lang="en-US" sz="4000" b="1" dirty="0">
                <a:solidFill>
                  <a:srgbClr val="003B7E"/>
                </a:solidFill>
                <a:latin typeface="Avenir Book" panose="02000503020000020003" pitchFamily="2" charset="0"/>
              </a:rPr>
              <a:t>EMD Step by Step</a:t>
            </a:r>
            <a:endParaRPr kumimoji="1" lang="en-CN" sz="4000" b="1" dirty="0">
              <a:solidFill>
                <a:srgbClr val="003B7E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8ACB-C883-F645-921A-37EB448DA1EF}"/>
              </a:ext>
            </a:extLst>
          </p:cNvPr>
          <p:cNvSpPr/>
          <p:nvPr/>
        </p:nvSpPr>
        <p:spPr>
          <a:xfrm>
            <a:off x="-1" y="927975"/>
            <a:ext cx="5361709" cy="75815"/>
          </a:xfrm>
          <a:prstGeom prst="rect">
            <a:avLst/>
          </a:prstGeom>
          <a:solidFill>
            <a:srgbClr val="FF6501"/>
          </a:solidFill>
          <a:ln>
            <a:solidFill>
              <a:srgbClr val="FF6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757AC-1B2B-7B4C-95F4-64C4DBE0E1DE}"/>
              </a:ext>
            </a:extLst>
          </p:cNvPr>
          <p:cNvSpPr/>
          <p:nvPr/>
        </p:nvSpPr>
        <p:spPr>
          <a:xfrm>
            <a:off x="0" y="6492875"/>
            <a:ext cx="12191999" cy="365125"/>
          </a:xfrm>
          <a:prstGeom prst="rect">
            <a:avLst/>
          </a:prstGeom>
          <a:solidFill>
            <a:srgbClr val="003B7E"/>
          </a:solidFill>
          <a:ln>
            <a:solidFill>
              <a:srgbClr val="00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28E6-05C0-43E8-B507-06657E338571}"/>
              </a:ext>
            </a:extLst>
          </p:cNvPr>
          <p:cNvSpPr txBox="1"/>
          <p:nvPr/>
        </p:nvSpPr>
        <p:spPr>
          <a:xfrm>
            <a:off x="378066" y="2090902"/>
            <a:ext cx="50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6F61-04E3-4991-B19B-F300E924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79762" y="594202"/>
            <a:ext cx="6734533" cy="5050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913F4-A31F-4B4F-8BB1-C64E117691C0}"/>
              </a:ext>
            </a:extLst>
          </p:cNvPr>
          <p:cNvSpPr txBox="1"/>
          <p:nvPr/>
        </p:nvSpPr>
        <p:spPr>
          <a:xfrm>
            <a:off x="737937" y="2226892"/>
            <a:ext cx="4641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Extract the detail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)=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)−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m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</a:p>
          <a:p>
            <a:r>
              <a:rPr lang="en-US" dirty="0">
                <a:solidFill>
                  <a:srgbClr val="4E4E4E"/>
                </a:solidFill>
                <a:latin typeface="KaTeX_Main"/>
              </a:rPr>
              <a:t>e).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Iterate a-d step with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x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)←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until 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4E4E4E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4E4E4E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is zero-mean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or some stopping criteria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The resulting </a:t>
            </a:r>
            <a:r>
              <a:rPr lang="en-US" b="0" i="1" dirty="0">
                <a:solidFill>
                  <a:srgbClr val="FF6501"/>
                </a:solidFill>
                <a:effectLst/>
                <a:latin typeface="KaTeX_Math"/>
              </a:rPr>
              <a:t>c</a:t>
            </a:r>
            <a:r>
              <a:rPr lang="en-US" b="0" i="0" dirty="0">
                <a:solidFill>
                  <a:srgbClr val="FF6501"/>
                </a:solidFill>
                <a:effectLst/>
                <a:latin typeface="KaTeX_Main"/>
              </a:rPr>
              <a:t>(</a:t>
            </a:r>
            <a:r>
              <a:rPr lang="en-US" b="0" i="1" dirty="0">
                <a:solidFill>
                  <a:srgbClr val="FF6501"/>
                </a:solidFill>
                <a:effectLst/>
                <a:latin typeface="KaTeX_Math"/>
              </a:rPr>
              <a:t>t</a:t>
            </a:r>
            <a:r>
              <a:rPr lang="en-US" b="0" i="0" dirty="0">
                <a:solidFill>
                  <a:srgbClr val="FF6501"/>
                </a:solidFill>
                <a:effectLst/>
                <a:latin typeface="KaTeX_Main"/>
              </a:rPr>
              <a:t>)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>
                <a:solidFill>
                  <a:srgbClr val="FF6501"/>
                </a:solidFill>
                <a:effectLst/>
                <a:latin typeface="Source Sans Pro" panose="020B0503030403020204" pitchFamily="34" charset="0"/>
              </a:rPr>
              <a:t>is </a:t>
            </a:r>
            <a:r>
              <a:rPr lang="en-US" b="1" i="0" dirty="0">
                <a:solidFill>
                  <a:srgbClr val="FF6501"/>
                </a:solidFill>
                <a:effectLst/>
                <a:latin typeface="Source Sans Pro" panose="020B0503030403020204" pitchFamily="34" charset="0"/>
              </a:rPr>
              <a:t>the intrinsic mode function</a:t>
            </a:r>
            <a:r>
              <a:rPr lang="en-US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(IMF)</a:t>
            </a:r>
          </a:p>
          <a:p>
            <a:endParaRPr lang="en-US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5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649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Avenir Book</vt:lpstr>
      <vt:lpstr>KaTeX_Main</vt:lpstr>
      <vt:lpstr>KaTeX_Math</vt:lpstr>
      <vt:lpstr>KaTeX_Size1</vt:lpstr>
      <vt:lpstr>Arial</vt:lpstr>
      <vt:lpstr>Calibri</vt:lpstr>
      <vt:lpstr>Calibri Light</vt:lpstr>
      <vt:lpstr>Source Sans Pro</vt:lpstr>
      <vt:lpstr>Office Theme</vt:lpstr>
      <vt:lpstr>EMD Step by Step</vt:lpstr>
      <vt:lpstr>Introduction</vt:lpstr>
      <vt:lpstr>EMD Step by Step</vt:lpstr>
      <vt:lpstr>EMD Step by Step</vt:lpstr>
      <vt:lpstr>EMD Step by Step</vt:lpstr>
      <vt:lpstr>EMD Step by Step</vt:lpstr>
      <vt:lpstr>EMD Step by Step</vt:lpstr>
      <vt:lpstr>EMD Step by Step</vt:lpstr>
      <vt:lpstr>EMD Step by Step</vt:lpstr>
      <vt:lpstr>EMD Step by Step</vt:lpstr>
      <vt:lpstr>EMD Step by Step</vt:lpstr>
      <vt:lpstr>EMD Step by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50601</dc:creator>
  <cp:lastModifiedBy>Yichong Wang</cp:lastModifiedBy>
  <cp:revision>69</cp:revision>
  <dcterms:created xsi:type="dcterms:W3CDTF">2021-09-14T08:34:15Z</dcterms:created>
  <dcterms:modified xsi:type="dcterms:W3CDTF">2024-09-18T07:31:16Z</dcterms:modified>
</cp:coreProperties>
</file>